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7"/>
  </p:notesMasterIdLst>
  <p:sldIdLst>
    <p:sldId id="285" r:id="rId2"/>
    <p:sldId id="289" r:id="rId3"/>
    <p:sldId id="291" r:id="rId4"/>
    <p:sldId id="286" r:id="rId5"/>
    <p:sldId id="290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0" autoAdjust="0"/>
  </p:normalViewPr>
  <p:slideViewPr>
    <p:cSldViewPr>
      <p:cViewPr>
        <p:scale>
          <a:sx n="77" d="100"/>
          <a:sy n="77" d="100"/>
        </p:scale>
        <p:origin x="-1541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BDCD-6D99-4194-8D6D-7387BAB98910}" type="datetimeFigureOut">
              <a:rPr lang="ru-RU" smtClean="0"/>
              <a:t>24.02.2015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C25E1-9E88-4F1F-98F5-F84EAC16C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30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504055"/>
          </a:xfrm>
        </p:spPr>
        <p:txBody>
          <a:bodyPr/>
          <a:lstStyle>
            <a:lvl1pPr>
              <a:defRPr sz="1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76864" cy="3865984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35110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590165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38100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3657600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31999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9712" y="1524000"/>
            <a:ext cx="6630888" cy="4191000"/>
          </a:xfrm>
        </p:spPr>
        <p:txBody>
          <a:bodyPr/>
          <a:lstStyle>
            <a:lvl1pPr marL="361950" indent="-361950">
              <a:buClr>
                <a:schemeClr val="accent4"/>
              </a:buClr>
              <a:buFont typeface="Wingdings" pitchFamily="2" charset="2"/>
              <a:buChar char="§"/>
              <a:defRPr sz="1600">
                <a:latin typeface="+mn-lt"/>
              </a:defRPr>
            </a:lvl1pPr>
            <a:lvl2pPr marL="1068388" indent="-4365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2pPr>
            <a:lvl3pPr marL="1643063" indent="-395288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3pPr>
            <a:lvl4pPr marL="2209800" indent="-387350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4pPr>
            <a:lvl5pPr marL="2787650" indent="-398463">
              <a:buClr>
                <a:schemeClr val="accent4"/>
              </a:buClr>
              <a:buFont typeface="Wingdings" pitchFamily="2" charset="2"/>
              <a:buChar char="§"/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61842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5257"/>
      </p:ext>
    </p:extLst>
  </p:cSld>
  <p:clrMapOvr>
    <a:masterClrMapping/>
  </p:clrMapOvr>
  <p:transition spd="slow" advClick="0" advTm="1500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620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43000"/>
            <a:ext cx="7924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140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fld id="{BF79F848-CEF6-4D0F-8044-04CE2D9811CA}" type="datetimeFigureOut">
              <a:rPr lang="ru-RU" smtClean="0">
                <a:solidFill>
                  <a:prstClr val="black"/>
                </a:solidFill>
              </a:rPr>
              <a:pPr/>
              <a:t>24.02.2015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140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81408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05550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9F4FA16-240F-4E2A-9807-0E2BF50565BB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1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ransition spd="slow" advClick="0" advTm="1500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60033"/>
          </a:solidFill>
          <a:latin typeface="K_Helios" pitchFamily="50" charset="0"/>
        </a:defRPr>
      </a:lvl9pPr>
    </p:titleStyle>
    <p:bodyStyle>
      <a:lvl1pPr marL="361950" indent="-3619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Font typeface="Wingdings" pitchFamily="2" charset="2"/>
        <a:buChar char="§"/>
        <a:defRPr sz="1600">
          <a:solidFill>
            <a:schemeClr val="accent5"/>
          </a:solidFill>
          <a:latin typeface="+mn-lt"/>
          <a:ea typeface="+mn-ea"/>
          <a:cs typeface="+mn-cs"/>
        </a:defRPr>
      </a:lvl1pPr>
      <a:lvl2pPr marL="1068388" indent="-436563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–"/>
        <a:defRPr sz="2000">
          <a:solidFill>
            <a:schemeClr val="tx1"/>
          </a:solidFill>
          <a:latin typeface="Journal SansSerif" pitchFamily="34" charset="0"/>
        </a:defRPr>
      </a:lvl2pPr>
      <a:lvl3pPr marL="1643063" indent="-395288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3pPr>
      <a:lvl4pPr marL="2209800" indent="-387350" algn="l" rtl="0" eaLnBrk="1" fontAlgn="base" hangingPunct="1">
        <a:spcBef>
          <a:spcPct val="20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4pPr>
      <a:lvl5pPr marL="27876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5pPr>
      <a:lvl6pPr marL="32448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6pPr>
      <a:lvl7pPr marL="37020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7pPr>
      <a:lvl8pPr marL="41592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8pPr>
      <a:lvl9pPr marL="4616450" indent="-398463" algn="l" rtl="0" eaLnBrk="1" fontAlgn="base" hangingPunct="1">
        <a:spcBef>
          <a:spcPct val="25000"/>
        </a:spcBef>
        <a:spcAft>
          <a:spcPct val="0"/>
        </a:spcAft>
        <a:buClr>
          <a:srgbClr val="660033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Journal SansSerif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16632"/>
            <a:ext cx="7620000" cy="87396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Типы замечаний на этапе первичной экспертизы  ИМН и МТ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по комплектности </a:t>
            </a:r>
            <a:r>
              <a:rPr lang="ru-RU" dirty="0">
                <a:solidFill>
                  <a:srgbClr val="C00000"/>
                </a:solidFill>
              </a:rPr>
              <a:t>Р</a:t>
            </a:r>
            <a:r>
              <a:rPr lang="ru-RU" dirty="0" smtClean="0">
                <a:solidFill>
                  <a:srgbClr val="C00000"/>
                </a:solidFill>
              </a:rPr>
              <a:t>Д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191472"/>
          </a:xfrm>
        </p:spPr>
        <p:txBody>
          <a:bodyPr/>
          <a:lstStyle/>
          <a:p>
            <a:pPr algn="just">
              <a:buFont typeface="+mj-lt"/>
              <a:buAutoNum type="arabicPeriod"/>
            </a:pPr>
            <a:r>
              <a:rPr lang="ru-RU" sz="1700" b="1" dirty="0" smtClean="0">
                <a:solidFill>
                  <a:schemeClr val="tx2"/>
                </a:solidFill>
              </a:rPr>
              <a:t>Регистрационные досье некомплектны – отсутствуют документы согласно утвержденного перечня. РД сдается менеджерами по регистрации  не подготовленным  для  проведения экспертных работ. </a:t>
            </a:r>
          </a:p>
          <a:p>
            <a:pPr algn="just">
              <a:buFont typeface="+mj-lt"/>
              <a:buAutoNum type="arabicPeriod"/>
            </a:pPr>
            <a:r>
              <a:rPr lang="ru-RU" sz="1700" b="1" dirty="0" smtClean="0">
                <a:solidFill>
                  <a:schemeClr val="tx2"/>
                </a:solidFill>
              </a:rPr>
              <a:t>Замечания по оформлению документов , требующих заверения</a:t>
            </a:r>
            <a:r>
              <a:rPr lang="ru-RU" sz="1700" b="1" dirty="0">
                <a:solidFill>
                  <a:schemeClr val="tx2"/>
                </a:solidFill>
              </a:rPr>
              <a:t> </a:t>
            </a:r>
            <a:r>
              <a:rPr lang="ru-RU" sz="1700" b="1" dirty="0" smtClean="0">
                <a:solidFill>
                  <a:schemeClr val="tx2"/>
                </a:solidFill>
              </a:rPr>
              <a:t>в соответствии с международными  нормами  ( документы, удостоверяющие регистрацию в стране (</a:t>
            </a:r>
            <a:r>
              <a:rPr lang="ru-RU" sz="1700" b="1" dirty="0" err="1" smtClean="0">
                <a:solidFill>
                  <a:schemeClr val="tx2"/>
                </a:solidFill>
              </a:rPr>
              <a:t>FreeSale</a:t>
            </a:r>
            <a:r>
              <a:rPr lang="ru-RU" sz="1700" b="1" dirty="0" smtClean="0">
                <a:solidFill>
                  <a:schemeClr val="tx2"/>
                </a:solidFill>
              </a:rPr>
              <a:t>);  документы, подтверждающие </a:t>
            </a:r>
            <a:r>
              <a:rPr lang="ru-RU" sz="1700" b="1" dirty="0">
                <a:solidFill>
                  <a:schemeClr val="tx2"/>
                </a:solidFill>
              </a:rPr>
              <a:t>соответствие условий производства национальным и/или международным стандартам </a:t>
            </a:r>
            <a:r>
              <a:rPr lang="ru-RU" sz="1700" b="1" dirty="0" smtClean="0">
                <a:solidFill>
                  <a:schemeClr val="tx2"/>
                </a:solidFill>
              </a:rPr>
              <a:t>(GMP</a:t>
            </a:r>
            <a:r>
              <a:rPr lang="ru-RU" sz="1700" b="1" dirty="0">
                <a:solidFill>
                  <a:schemeClr val="tx2"/>
                </a:solidFill>
              </a:rPr>
              <a:t>; ISO, </a:t>
            </a:r>
            <a:r>
              <a:rPr lang="ru-RU" sz="1700" b="1" dirty="0" smtClean="0">
                <a:solidFill>
                  <a:schemeClr val="tx2"/>
                </a:solidFill>
              </a:rPr>
              <a:t>EN); декларация соответствия) :</a:t>
            </a:r>
          </a:p>
          <a:p>
            <a:pPr lvl="1" algn="just">
              <a:buFont typeface="Wingdings" pitchFamily="2" charset="2"/>
              <a:buChar char="q"/>
            </a:pPr>
            <a:r>
              <a:rPr lang="ru-RU" sz="1700" b="1" dirty="0" smtClean="0">
                <a:solidFill>
                  <a:schemeClr val="tx2"/>
                </a:solidFill>
              </a:rPr>
              <a:t>Документы предоставляются без </a:t>
            </a:r>
            <a:r>
              <a:rPr lang="ru-RU" sz="1700" b="1" dirty="0" err="1" smtClean="0">
                <a:solidFill>
                  <a:schemeClr val="tx2"/>
                </a:solidFill>
              </a:rPr>
              <a:t>апостилирования</a:t>
            </a:r>
            <a:r>
              <a:rPr lang="ru-RU" sz="1700" b="1" dirty="0" smtClean="0">
                <a:solidFill>
                  <a:schemeClr val="tx2"/>
                </a:solidFill>
              </a:rPr>
              <a:t> ,  консульской легализации</a:t>
            </a:r>
          </a:p>
          <a:p>
            <a:pPr lvl="1" algn="just">
              <a:buFont typeface="Wingdings" pitchFamily="2" charset="2"/>
              <a:buChar char="q"/>
            </a:pPr>
            <a:r>
              <a:rPr lang="ru-RU" sz="1700" b="1" dirty="0" smtClean="0">
                <a:solidFill>
                  <a:schemeClr val="tx2"/>
                </a:solidFill>
              </a:rPr>
              <a:t>Некорректный, неточный перевод документов </a:t>
            </a:r>
          </a:p>
          <a:p>
            <a:pPr lvl="1" algn="just">
              <a:buFont typeface="Wingdings" pitchFamily="2" charset="2"/>
              <a:buChar char="q"/>
            </a:pPr>
            <a:r>
              <a:rPr lang="ru-RU" sz="1700" b="1" dirty="0" smtClean="0">
                <a:solidFill>
                  <a:schemeClr val="tx2"/>
                </a:solidFill>
              </a:rPr>
              <a:t>Предоставляются документы с истекшим сроком </a:t>
            </a:r>
          </a:p>
          <a:p>
            <a:pPr marL="342900" indent="-342900">
              <a:buAutoNum type="arabicPeriod" startAt="3"/>
            </a:pPr>
            <a:r>
              <a:rPr lang="ru-RU" sz="1700" b="1" dirty="0">
                <a:solidFill>
                  <a:schemeClr val="tx1"/>
                </a:solidFill>
              </a:rPr>
              <a:t>Переводы многих документов не идентичны оригиналу и выполнены не качественно, не всегда нотариально заверены.</a:t>
            </a:r>
          </a:p>
          <a:p>
            <a:pPr marL="342900" indent="-342900">
              <a:buAutoNum type="arabicPeriod" startAt="3"/>
            </a:pPr>
            <a:r>
              <a:rPr lang="ru-RU" sz="1700" b="1" dirty="0">
                <a:solidFill>
                  <a:schemeClr val="tx1"/>
                </a:solidFill>
              </a:rPr>
              <a:t>Не унифицированы торговые названия, производитель, комплектующие, сроки и условия  хранения и </a:t>
            </a:r>
            <a:r>
              <a:rPr lang="ru-RU" sz="1700" b="1" dirty="0" err="1">
                <a:solidFill>
                  <a:schemeClr val="tx1"/>
                </a:solidFill>
              </a:rPr>
              <a:t>т.д</a:t>
            </a:r>
            <a:r>
              <a:rPr lang="ru-RU" sz="1700" b="1" dirty="0">
                <a:solidFill>
                  <a:schemeClr val="tx1"/>
                </a:solidFill>
              </a:rPr>
              <a:t>  в документах РД  ( заявление, спецификация, инструкции, макеты). Данные могут меняться  на этапах экспертных работ до нескольких раз. </a:t>
            </a:r>
          </a:p>
          <a:p>
            <a:pPr marL="631825" lvl="1" indent="0" algn="just">
              <a:buNone/>
            </a:pPr>
            <a:endParaRPr lang="ru-RU" sz="1700" b="1" dirty="0" smtClean="0">
              <a:solidFill>
                <a:schemeClr val="tx2"/>
              </a:solidFill>
            </a:endParaRPr>
          </a:p>
          <a:p>
            <a:pPr marL="631825" lvl="1" indent="0" algn="just"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0585"/>
      </p:ext>
    </p:extLst>
  </p:cSld>
  <p:clrMapOvr>
    <a:masterClrMapping/>
  </p:clrMapOvr>
  <p:transition spd="slow" advClick="0" advTm="1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848872" cy="5767536"/>
          </a:xfrm>
        </p:spPr>
        <p:txBody>
          <a:bodyPr/>
          <a:lstStyle/>
          <a:p>
            <a:pPr marL="342900" indent="-342900">
              <a:buAutoNum type="arabicPeriod" startAt="3"/>
            </a:pPr>
            <a:endParaRPr lang="ru-RU" sz="1600" b="1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 startAt="5"/>
            </a:pPr>
            <a:r>
              <a:rPr lang="ru-RU" sz="1700" b="1" dirty="0" smtClean="0">
                <a:solidFill>
                  <a:schemeClr val="tx1"/>
                </a:solidFill>
              </a:rPr>
              <a:t>Многие </a:t>
            </a:r>
            <a:r>
              <a:rPr lang="ru-RU" sz="1700" b="1" dirty="0">
                <a:solidFill>
                  <a:schemeClr val="tx1"/>
                </a:solidFill>
              </a:rPr>
              <a:t>документы РД  заверяются  не производителем  в соответствии с  установленные требованиями, а заявителем </a:t>
            </a:r>
            <a:r>
              <a:rPr lang="ru-RU" sz="1700" b="1" dirty="0" smtClean="0">
                <a:solidFill>
                  <a:schemeClr val="tx1"/>
                </a:solidFill>
              </a:rPr>
              <a:t>             </a:t>
            </a:r>
            <a:r>
              <a:rPr lang="ru-RU" sz="1700" b="1" dirty="0">
                <a:solidFill>
                  <a:schemeClr val="tx1"/>
                </a:solidFill>
              </a:rPr>
              <a:t>( спецификация, отчеты о технических, токсикологических, клинических испытаниях, оригинал инструкций, цветные  макеты и т.д.)</a:t>
            </a:r>
          </a:p>
          <a:p>
            <a:pPr marL="342900" indent="-342900" algn="just">
              <a:buAutoNum type="arabicPeriod" startAt="5"/>
            </a:pPr>
            <a:r>
              <a:rPr lang="ru-RU" sz="1700" b="1" dirty="0">
                <a:solidFill>
                  <a:srgbClr val="C00000"/>
                </a:solidFill>
              </a:rPr>
              <a:t> </a:t>
            </a:r>
            <a:r>
              <a:rPr lang="ru-RU" sz="1700" b="1" dirty="0">
                <a:solidFill>
                  <a:schemeClr val="tx1"/>
                </a:solidFill>
              </a:rPr>
              <a:t>Документы могут предоставляться  без печатей,  подписи и даты,  с истекшим сроком, без перевода на русский язык, очень часто представляются документы  не имеющие актуальность на момент проведения первичной экспертизы. </a:t>
            </a:r>
            <a:endParaRPr lang="ru-RU" sz="17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AutoNum type="arabicPeriod" startAt="5"/>
            </a:pPr>
            <a:r>
              <a:rPr lang="ru-RU" sz="1700" b="1" dirty="0">
                <a:solidFill>
                  <a:schemeClr val="tx1"/>
                </a:solidFill>
              </a:rPr>
              <a:t>Многие документы не читабельны, плохо откопированы и отсканированы</a:t>
            </a:r>
            <a:r>
              <a:rPr lang="ru-RU" sz="17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AutoNum type="arabicPeriod" startAt="8"/>
            </a:pPr>
            <a:r>
              <a:rPr lang="ru-RU" sz="1700" b="1" dirty="0">
                <a:solidFill>
                  <a:schemeClr val="tx1"/>
                </a:solidFill>
              </a:rPr>
              <a:t>Небрежное отношение менеджеров к оформлению  РД – отсутствует опись,  нумерация   документов РД  и  его фактическое  содержание не соответствует представленной описи             ( вместо одного документа находится совершенно другой), нумерация делается карандашом,  досье на электронном носителе не соответствует бумажному  варианту. </a:t>
            </a:r>
          </a:p>
          <a:p>
            <a:pPr marL="342900" indent="-342900" algn="just">
              <a:buFont typeface="Wingdings" pitchFamily="2" charset="2"/>
              <a:buAutoNum type="arabicPeriod" startAt="5"/>
            </a:pPr>
            <a:endParaRPr lang="ru-RU" sz="17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17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1700" b="1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 startAt="5"/>
            </a:pPr>
            <a:endParaRPr lang="ru-RU" sz="17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AutoNum type="arabicPeriod" startAt="5"/>
            </a:pPr>
            <a:endParaRPr lang="ru-RU" sz="1600" b="1" dirty="0">
              <a:solidFill>
                <a:schemeClr val="tx1"/>
              </a:solidFill>
            </a:endParaRPr>
          </a:p>
          <a:p>
            <a:pPr marL="342900" indent="-342900" algn="just">
              <a:buAutoNum type="arabicPeriod" startAt="5"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ru-RU" sz="16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endParaRPr lang="ru-RU" sz="1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068459"/>
      </p:ext>
    </p:extLst>
  </p:cSld>
  <p:clrMapOvr>
    <a:masterClrMapping/>
  </p:clrMapOvr>
  <p:transition spd="slow" advClick="0" advTm="1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8064896" cy="5976664"/>
          </a:xfrm>
        </p:spPr>
        <p:txBody>
          <a:bodyPr/>
          <a:lstStyle/>
          <a:p>
            <a:pPr marL="342900" indent="-342900" algn="just">
              <a:buAutoNum type="arabicPeriod" startAt="8"/>
            </a:pPr>
            <a:r>
              <a:rPr lang="ru-RU" sz="1700" b="1" dirty="0" smtClean="0">
                <a:solidFill>
                  <a:schemeClr val="tx1"/>
                </a:solidFill>
              </a:rPr>
              <a:t>Образцы </a:t>
            </a:r>
            <a:r>
              <a:rPr lang="ru-RU" sz="1700" b="1" dirty="0">
                <a:solidFill>
                  <a:schemeClr val="tx1"/>
                </a:solidFill>
              </a:rPr>
              <a:t>ИМН на аналитическую экспертизу  могут предоставляться просроченными, в количестве недостаточным для проведения трехкратного анализа.  Не проводится предварительный расчет количества образцов и  стандартных образцов (при указании об их применении в нормативном документе ) необходимых для регистрации ИМН. </a:t>
            </a:r>
            <a:endParaRPr lang="ru-RU" sz="1700" b="1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 startAt="8"/>
            </a:pPr>
            <a:r>
              <a:rPr lang="ru-RU" sz="1700" b="1" dirty="0" smtClean="0">
                <a:solidFill>
                  <a:schemeClr val="tx1"/>
                </a:solidFill>
              </a:rPr>
              <a:t>Спецификация </a:t>
            </a:r>
            <a:r>
              <a:rPr lang="ru-RU" sz="1700" b="1" dirty="0">
                <a:solidFill>
                  <a:schemeClr val="tx1"/>
                </a:solidFill>
              </a:rPr>
              <a:t>с указанием технических характеристик, перечня комплектующих и расходных материалов не заверяется производителем, составлена не по  установленной форме   -  область применения и назначения  четко не определена, технические  характеристики неполные, некорректные, с грамматическими ошибками,  не соответствуют описанию в эксплуатационном документе (  эти данные отражаются в государственном  </a:t>
            </a:r>
            <a:r>
              <a:rPr lang="ru-RU" sz="1700" b="1" dirty="0" smtClean="0">
                <a:solidFill>
                  <a:schemeClr val="tx1"/>
                </a:solidFill>
              </a:rPr>
              <a:t>реестре)</a:t>
            </a:r>
          </a:p>
          <a:p>
            <a:pPr marL="342900" indent="-342900" algn="just">
              <a:buAutoNum type="arabicPeriod" startAt="8"/>
            </a:pPr>
            <a:r>
              <a:rPr lang="ru-RU" sz="1600" b="1" dirty="0" smtClean="0">
                <a:solidFill>
                  <a:schemeClr val="tx1"/>
                </a:solidFill>
              </a:rPr>
              <a:t>Замечания </a:t>
            </a:r>
            <a:r>
              <a:rPr lang="ru-RU" sz="1600" b="1" dirty="0">
                <a:solidFill>
                  <a:schemeClr val="tx1"/>
                </a:solidFill>
              </a:rPr>
              <a:t>к оформлению  текста проекта инструкции по медицинскому применению ИМН и эксплуатационного документа МТ требованиям законодательства РК . </a:t>
            </a:r>
          </a:p>
          <a:p>
            <a:pPr lvl="1" algn="just"/>
            <a:r>
              <a:rPr lang="ru-RU" sz="1600" b="1" dirty="0"/>
              <a:t> Наименование может не соответствовать  заявленному</a:t>
            </a:r>
          </a:p>
          <a:p>
            <a:pPr lvl="1" algn="just"/>
            <a:r>
              <a:rPr lang="ru-RU" sz="1600" b="1" dirty="0"/>
              <a:t>Часто отсутствует наименование и адрес организации, принимающей на территории Республики Казахстан претензии (предложения) по изделиям медицинского назначения от потребителей</a:t>
            </a:r>
          </a:p>
          <a:p>
            <a:pPr marL="342900" indent="-342900" algn="just">
              <a:buAutoNum type="arabicPeriod" startAt="8"/>
            </a:pPr>
            <a:endParaRPr lang="ru-RU" sz="1700" b="1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 startAt="8"/>
            </a:pPr>
            <a:endParaRPr lang="ru-RU" sz="1700" b="1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AutoNum type="arabicPeriod" startAt="5"/>
            </a:pP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649376"/>
      </p:ext>
    </p:extLst>
  </p:cSld>
  <p:clrMapOvr>
    <a:masterClrMapping/>
  </p:clrMapOvr>
  <p:transition spd="slow" advClick="0" advTm="1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60648"/>
            <a:ext cx="8136904" cy="6264696"/>
          </a:xfrm>
        </p:spPr>
        <p:txBody>
          <a:bodyPr/>
          <a:lstStyle/>
          <a:p>
            <a:pPr marL="342900" indent="-342900" algn="just">
              <a:buAutoNum type="arabicPeriod" startAt="11"/>
            </a:pPr>
            <a:endParaRPr lang="ru-RU" sz="1600" b="1" dirty="0" smtClean="0">
              <a:solidFill>
                <a:schemeClr val="tx1"/>
              </a:solidFill>
            </a:endParaRPr>
          </a:p>
          <a:p>
            <a:pPr marL="342900" lvl="1" indent="-342900" algn="just">
              <a:buSzTx/>
              <a:buFont typeface="Wingdings" pitchFamily="2" charset="2"/>
              <a:buAutoNum type="arabicPeriod" startAt="11"/>
            </a:pPr>
            <a:r>
              <a:rPr lang="ru-RU" sz="1600" b="1" dirty="0"/>
              <a:t>Необоснованное объединение разных моделей  ИМН и МТ в одном регистрационном досье ( согласно пунктов 14,15 приказа МЗ РК № 735  возможно объединение нескольких модификаций ИМН и МТ, отличающихся друг от друга изменениями технических параметров, не влияющих на принцип работы, функциональное назначение и класс безопасности  - объем, размер, цветовая гамма.  При одновременной подаче на государственную регистрацию, перерегистрацию различных моделей (типов, видов) однородных ИМН и МТ,  отличающихся друг от друга конструкцией, принципом работы, заявитель представляет отдельные заявления и регистрационные досье на каждую модель (тип, </a:t>
            </a:r>
            <a:r>
              <a:rPr lang="ru-RU" sz="1600" b="1" dirty="0" smtClean="0"/>
              <a:t>вид)</a:t>
            </a:r>
          </a:p>
          <a:p>
            <a:pPr marL="342900" lvl="1" indent="-342900" algn="just">
              <a:buSzTx/>
              <a:buFont typeface="Wingdings" pitchFamily="2" charset="2"/>
              <a:buAutoNum type="arabicPeriod" startAt="11"/>
            </a:pPr>
            <a:r>
              <a:rPr lang="ru-RU" sz="1600" b="1" dirty="0" smtClean="0">
                <a:solidFill>
                  <a:schemeClr val="tx1"/>
                </a:solidFill>
              </a:rPr>
              <a:t>Замечания </a:t>
            </a:r>
            <a:r>
              <a:rPr lang="ru-RU" sz="1600" b="1" dirty="0">
                <a:solidFill>
                  <a:schemeClr val="tx1"/>
                </a:solidFill>
              </a:rPr>
              <a:t>по нормативному  документу, требованиям которого должны соответствовать ИМН</a:t>
            </a:r>
            <a:r>
              <a:rPr lang="ru-RU" sz="1600" b="1" dirty="0" smtClean="0">
                <a:solidFill>
                  <a:schemeClr val="tx1"/>
                </a:solidFill>
              </a:rPr>
              <a:t>:</a:t>
            </a:r>
          </a:p>
          <a:p>
            <a:pPr marL="992188" lvl="1" indent="-285750" algn="just"/>
            <a:r>
              <a:rPr lang="ru-RU" sz="1600" b="1" dirty="0" smtClean="0"/>
              <a:t>  </a:t>
            </a:r>
            <a:r>
              <a:rPr lang="ru-RU" sz="1600" b="1" dirty="0"/>
              <a:t>Стандарт  организации /технические  условия/ технический файл должен   заверяться печатью организации- производителя, в нем должны быть описаны методы испытания; </a:t>
            </a:r>
          </a:p>
          <a:p>
            <a:pPr marL="992188" lvl="1" indent="-285750" algn="just"/>
            <a:r>
              <a:rPr lang="ru-RU" sz="1600" b="1" dirty="0" smtClean="0"/>
              <a:t> Стандарт национальный, международный должны иметь учетную регистрацию в РК  - ГОСТ РК  - должны иметь штамп   </a:t>
            </a:r>
            <a:r>
              <a:rPr lang="ru-RU" sz="1600" b="1" dirty="0" err="1" smtClean="0"/>
              <a:t>КазИнСТ</a:t>
            </a:r>
            <a:r>
              <a:rPr lang="ru-RU" sz="1600" b="1" dirty="0" smtClean="0"/>
              <a:t>, с актуализированной датой, и голограммой;  ГОСТ- Р, </a:t>
            </a:r>
            <a:r>
              <a:rPr lang="en-US" sz="1600" b="1" dirty="0" smtClean="0"/>
              <a:t>ISO – </a:t>
            </a:r>
            <a:r>
              <a:rPr lang="ru-RU" sz="1600" b="1" dirty="0" smtClean="0"/>
              <a:t>должны  иметь штамп  Комитета технического регулирования и метрологии  с указанием учетного номера, даты </a:t>
            </a:r>
            <a:r>
              <a:rPr lang="en-US" sz="1600" b="1" dirty="0" smtClean="0"/>
              <a:t>  </a:t>
            </a:r>
            <a:r>
              <a:rPr lang="ru-RU" sz="1600" b="1" dirty="0" smtClean="0"/>
              <a:t>и штампа </a:t>
            </a:r>
            <a:r>
              <a:rPr lang="en-US" sz="1600" b="1" dirty="0" smtClean="0"/>
              <a:t>        </a:t>
            </a:r>
            <a:r>
              <a:rPr lang="ru-RU" sz="1600" b="1" dirty="0" smtClean="0"/>
              <a:t> « Перевод верен» с указанием номера и даты</a:t>
            </a:r>
            <a:r>
              <a:rPr lang="en-US" sz="1600" b="1" dirty="0" smtClean="0"/>
              <a:t> </a:t>
            </a:r>
            <a:r>
              <a:rPr lang="ru-RU" sz="1600" b="1" dirty="0" smtClean="0"/>
              <a:t>. </a:t>
            </a:r>
          </a:p>
          <a:p>
            <a:pPr marL="706438" lvl="1" indent="0" algn="just">
              <a:buNone/>
            </a:pPr>
            <a:endParaRPr lang="ru-RU" sz="1600" b="1" dirty="0"/>
          </a:p>
          <a:p>
            <a:pPr marL="342900" indent="-342900" algn="just">
              <a:buAutoNum type="arabicPeriod" startAt="5"/>
            </a:pPr>
            <a:endParaRPr lang="ru-RU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153297"/>
      </p:ext>
    </p:extLst>
  </p:cSld>
  <p:clrMapOvr>
    <a:masterClrMapping/>
  </p:clrMapOvr>
  <p:transition spd="slow" advClick="0" advTm="1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764704"/>
            <a:ext cx="7924800" cy="5407496"/>
          </a:xfrm>
        </p:spPr>
        <p:txBody>
          <a:bodyPr/>
          <a:lstStyle/>
          <a:p>
            <a:pPr marL="342900" lvl="1" indent="-342900" algn="just">
              <a:buSzTx/>
              <a:buAutoNum type="arabicPeriod" startAt="14"/>
            </a:pPr>
            <a:r>
              <a:rPr lang="ru-RU" sz="1700" b="1" dirty="0" smtClean="0"/>
              <a:t>Замечания </a:t>
            </a:r>
            <a:r>
              <a:rPr lang="ru-RU" sz="1700" b="1" dirty="0"/>
              <a:t>по макетам упаковки на соответствие требованиям законодательства РК. Действующий нормативный документ</a:t>
            </a:r>
            <a:r>
              <a:rPr lang="ru-RU" sz="1700" b="1" dirty="0" smtClean="0"/>
              <a:t>:   Постановление Правительства РК от 30 декабря 2011 года № 1692 «Правила</a:t>
            </a:r>
            <a:r>
              <a:rPr lang="ru-RU" sz="1700" dirty="0" smtClean="0"/>
              <a:t> </a:t>
            </a:r>
            <a:r>
              <a:rPr lang="ru-RU" sz="1700" b="1" dirty="0" smtClean="0"/>
              <a:t>маркировки </a:t>
            </a:r>
            <a:r>
              <a:rPr lang="ru-RU" sz="1700" b="1" dirty="0"/>
              <a:t>изделий медицинского назначения </a:t>
            </a:r>
            <a:r>
              <a:rPr lang="ru-RU" sz="1700" b="1" dirty="0" smtClean="0"/>
              <a:t>и</a:t>
            </a:r>
            <a:r>
              <a:rPr lang="ru-RU" sz="1700" dirty="0" smtClean="0"/>
              <a:t> </a:t>
            </a:r>
            <a:r>
              <a:rPr lang="ru-RU" sz="1700" b="1" dirty="0" smtClean="0"/>
              <a:t>медицинской техники».</a:t>
            </a:r>
          </a:p>
          <a:p>
            <a:pPr marL="715963" lvl="1" indent="-173038" algn="just">
              <a:buSzTx/>
            </a:pPr>
            <a:r>
              <a:rPr lang="ru-RU" sz="1700" b="1" dirty="0" smtClean="0"/>
              <a:t> Наименование </a:t>
            </a:r>
            <a:r>
              <a:rPr lang="ru-RU" sz="1700" b="1" dirty="0"/>
              <a:t>может не соответствовать  заявленному</a:t>
            </a:r>
          </a:p>
          <a:p>
            <a:pPr marL="715963" lvl="1" indent="-173038" algn="just">
              <a:buSzTx/>
            </a:pPr>
            <a:r>
              <a:rPr lang="ru-RU" sz="1700" b="1" dirty="0" smtClean="0"/>
              <a:t> Наносимые </a:t>
            </a:r>
            <a:r>
              <a:rPr lang="ru-RU" sz="1700" b="1" dirty="0"/>
              <a:t>графические знаки должны быть понятны потребителю</a:t>
            </a:r>
            <a:r>
              <a:rPr lang="ru-RU" sz="1700" dirty="0"/>
              <a:t>: </a:t>
            </a:r>
            <a:r>
              <a:rPr lang="ru-RU" sz="1700" b="1" dirty="0"/>
              <a:t>  символы и обозначения, используемые при маркировке, должны  расшифровываться в инструкции по медицинскому применению изделия медицинского назначения</a:t>
            </a:r>
          </a:p>
          <a:p>
            <a:pPr marL="715963" lvl="1" indent="-173038" algn="just">
              <a:buSzTx/>
            </a:pPr>
            <a:r>
              <a:rPr lang="ru-RU" sz="1700" b="1" dirty="0"/>
              <a:t> На упаковку наносятся сведения рекламного характера</a:t>
            </a:r>
          </a:p>
          <a:p>
            <a:pPr marL="715963" lvl="1" indent="-173038" algn="just">
              <a:buSzTx/>
            </a:pPr>
            <a:r>
              <a:rPr lang="ru-RU" sz="1700" b="1" dirty="0"/>
              <a:t> Информация на первичной и вторичной упаковках должна быть указана на государственном  и русском языках</a:t>
            </a:r>
          </a:p>
          <a:p>
            <a:pPr marL="715963" lvl="1" indent="-173038" algn="just">
              <a:buSzTx/>
            </a:pPr>
            <a:r>
              <a:rPr lang="ru-RU" sz="1700" b="1" dirty="0"/>
              <a:t> электронная версия должна предоставляться в формате </a:t>
            </a:r>
            <a:r>
              <a:rPr lang="en-US" sz="1700" b="1" dirty="0"/>
              <a:t>JPEG</a:t>
            </a:r>
            <a:endParaRPr lang="ru-RU" sz="1600" dirty="0"/>
          </a:p>
          <a:p>
            <a:pPr marL="342900" lvl="1" indent="-342900" algn="just">
              <a:buSzTx/>
              <a:buAutoNum type="arabicPeriod" startAt="14"/>
            </a:pPr>
            <a:endParaRPr lang="ru-RU" sz="1700" b="1" dirty="0" smtClean="0"/>
          </a:p>
          <a:p>
            <a:pPr marL="0" lvl="1" indent="0" algn="just">
              <a:buSzTx/>
              <a:buNone/>
            </a:pPr>
            <a:r>
              <a:rPr lang="ru-RU" sz="1700" b="1" dirty="0" smtClean="0">
                <a:solidFill>
                  <a:srgbClr val="420000"/>
                </a:solidFill>
              </a:rPr>
              <a:t>15</a:t>
            </a:r>
            <a:r>
              <a:rPr lang="ru-RU" sz="1700" b="1" dirty="0" smtClean="0"/>
              <a:t>. Письма </a:t>
            </a:r>
            <a:r>
              <a:rPr lang="ru-RU" sz="1700" b="1" dirty="0"/>
              <a:t>по ПЭ забираются не </a:t>
            </a:r>
            <a:r>
              <a:rPr lang="ru-RU" sz="1700" b="1" dirty="0" smtClean="0"/>
              <a:t>вовремя, телефоны </a:t>
            </a:r>
            <a:r>
              <a:rPr lang="ru-RU" sz="1700" b="1" dirty="0"/>
              <a:t>и адреса не совпадают с данными </a:t>
            </a:r>
            <a:r>
              <a:rPr lang="ru-RU" sz="1700" b="1" dirty="0" smtClean="0"/>
              <a:t>договора</a:t>
            </a:r>
            <a:endParaRPr lang="ru-RU" sz="1700" b="1" dirty="0"/>
          </a:p>
          <a:p>
            <a:pPr marL="342900" lvl="1" indent="-342900" algn="just">
              <a:buSzTx/>
              <a:buAutoNum type="arabicPeriod" startAt="14"/>
            </a:pPr>
            <a:endParaRPr lang="ru-RU" sz="1700" b="1" dirty="0" smtClean="0"/>
          </a:p>
          <a:p>
            <a:pPr marL="715963" lvl="1" indent="-173038" algn="just">
              <a:buSzTx/>
            </a:pPr>
            <a:endParaRPr lang="ru-RU" sz="1700" b="1" dirty="0" smtClean="0"/>
          </a:p>
          <a:p>
            <a:pPr marL="803275" lvl="1" indent="0">
              <a:buSzTx/>
              <a:buNone/>
            </a:pPr>
            <a:endParaRPr lang="ru-RU" sz="1600" b="1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227132"/>
      </p:ext>
    </p:extLst>
  </p:cSld>
  <p:clrMapOvr>
    <a:masterClrMapping/>
  </p:clrMapOvr>
  <p:transition spd="slow" advClick="0" advTm="15000"/>
</p:sld>
</file>

<file path=ppt/theme/theme1.xml><?xml version="1.0" encoding="utf-8"?>
<a:theme xmlns:a="http://schemas.openxmlformats.org/drawingml/2006/main" name="1_Шаблон1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A3E7FF">
                <a:gamma/>
                <a:shade val="86275"/>
                <a:invGamma/>
              </a:srgbClr>
            </a:gs>
            <a:gs pos="100000">
              <a:srgbClr val="A3E7FF"/>
            </a:gs>
          </a:gsLst>
          <a:lin ang="0" scaled="1"/>
        </a:gradFill>
        <a:ln>
          <a:noFill/>
        </a:ln>
        <a:effectLst>
          <a:prstShdw prst="shdw17" dist="17961" dir="2700000">
            <a:srgbClr val="A3E7FF">
              <a:gamma/>
              <a:shade val="60000"/>
              <a:invGamma/>
            </a:srgbClr>
          </a:prst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Шаблон1</Template>
  <TotalTime>3242</TotalTime>
  <Words>710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1_Шаблон1</vt:lpstr>
      <vt:lpstr>Типы замечаний на этапе первичной экспертизы  ИМН и МТ  по комплектности РД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dari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yerzhan</dc:creator>
  <cp:lastModifiedBy>Абдиманова Бахыт Жексеновна</cp:lastModifiedBy>
  <cp:revision>168</cp:revision>
  <cp:lastPrinted>2013-04-16T13:56:16Z</cp:lastPrinted>
  <dcterms:created xsi:type="dcterms:W3CDTF">2012-07-31T04:53:59Z</dcterms:created>
  <dcterms:modified xsi:type="dcterms:W3CDTF">2015-02-24T09:17:24Z</dcterms:modified>
</cp:coreProperties>
</file>